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24" r:id="rId9"/>
    <p:sldId id="1025" r:id="rId10"/>
    <p:sldId id="1026" r:id="rId11"/>
    <p:sldId id="1027" r:id="rId12"/>
    <p:sldId id="1028" r:id="rId13"/>
    <p:sldId id="1029" r:id="rId14"/>
    <p:sldId id="1031" r:id="rId15"/>
    <p:sldId id="1032" r:id="rId16"/>
    <p:sldId id="1033" r:id="rId17"/>
    <p:sldId id="1034" r:id="rId18"/>
    <p:sldId id="1041" r:id="rId19"/>
    <p:sldId id="1042" r:id="rId20"/>
    <p:sldId id="1043" r:id="rId21"/>
    <p:sldId id="1044" r:id="rId22"/>
    <p:sldId id="1045" r:id="rId23"/>
    <p:sldId id="1046" r:id="rId24"/>
    <p:sldId id="1047" r:id="rId25"/>
    <p:sldId id="1048" r:id="rId26"/>
    <p:sldId id="1049" r:id="rId27"/>
    <p:sldId id="1050" r:id="rId28"/>
    <p:sldId id="1051" r:id="rId29"/>
    <p:sldId id="1056" r:id="rId30"/>
    <p:sldId id="1052" r:id="rId31"/>
    <p:sldId id="1053" r:id="rId32"/>
    <p:sldId id="1054" r:id="rId33"/>
    <p:sldId id="1055" r:id="rId3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山东省日照市东港区期末试卷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78168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录音中有一段长独白，独白听两遍，然后从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三个选项中选出正确答案。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733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Xiaoyu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and I went to Wanpingkou at the weekend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bus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arrived there at nine o’clock in the morning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lots of people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took many photos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mother ate delicious food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went to Wanpingkou at the weekend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nine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Xiaoyu and his father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Xiaoyu and his mother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Xiaoyu do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Xiaoyu swam in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Xiaoyu took many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Xiaoyu ate delicious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8846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476672"/>
            <a:ext cx="11485848" cy="609397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笔答部分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Chinese girl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in London with Sam and Amy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</a:t>
            </a:r>
            <a:r>
              <a:rPr lang="en-US" altLang="zh-CN" spc="-13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在英国认识了新朋友</a:t>
            </a:r>
            <a:r>
              <a:rPr lang="en-US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John,</a:t>
            </a:r>
            <a:r>
              <a:rPr lang="zh-CN" altLang="zh-CN" spc="-13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请根据短文内容选择合适的单词填空。</a:t>
            </a:r>
            <a:endParaRPr lang="zh-CN" altLang="zh-CN" sz="1200" spc="-13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lnSpc>
                <a:spcPct val="20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algn="dist" hangingPunct="0">
              <a:lnSpc>
                <a:spcPct val="20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 to the park with Sam and Amy at the weekend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21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20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 there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he is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Lingling’s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friend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good at sports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 play football 22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often plays football with Sam in the 23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247396"/>
              </p:ext>
            </p:extLst>
          </p:nvPr>
        </p:nvGraphicFramePr>
        <p:xfrm>
          <a:off x="5689036" y="4985402"/>
          <a:ext cx="1296144" cy="579720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1303424125"/>
                    </a:ext>
                  </a:extLst>
                </a:gridCol>
              </a:tblGrid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287582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169631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835316"/>
                  </a:ext>
                </a:extLst>
              </a:tr>
            </a:tbl>
          </a:graphicData>
        </a:graphic>
      </p:graphicFrame>
      <p:pic>
        <p:nvPicPr>
          <p:cNvPr id="6" name="gyy301.jpg" descr="id:21474910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38897" y="5772853"/>
            <a:ext cx="1550786" cy="76876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50590" y="2582156"/>
            <a:ext cx="11089232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Feels    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kitchen   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well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playground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met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7858" y="4097324"/>
            <a:ext cx="80502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/>
              <a:t>met</a:t>
            </a:r>
            <a:endParaRPr lang="zh-CN" altLang="en-US" sz="300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581308"/>
              </p:ext>
            </p:extLst>
          </p:nvPr>
        </p:nvGraphicFramePr>
        <p:xfrm>
          <a:off x="550591" y="4133771"/>
          <a:ext cx="1224136" cy="579720"/>
        </p:xfrm>
        <a:graphic>
          <a:graphicData uri="http://schemas.openxmlformats.org/drawingml/2006/table">
            <a:tbl>
              <a:tblPr firstRow="1" firstCol="1" bandRow="1"/>
              <a:tblGrid>
                <a:gridCol w="1224136">
                  <a:extLst>
                    <a:ext uri="{9D8B030D-6E8A-4147-A177-3AD203B41FA5}">
                      <a16:colId xmlns:a16="http://schemas.microsoft.com/office/drawing/2014/main" val="1303424125"/>
                    </a:ext>
                  </a:extLst>
                </a:gridCol>
              </a:tblGrid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287582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169631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835316"/>
                  </a:ext>
                </a:extLst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962977"/>
              </p:ext>
            </p:extLst>
          </p:nvPr>
        </p:nvGraphicFramePr>
        <p:xfrm>
          <a:off x="3333024" y="5826827"/>
          <a:ext cx="2232248" cy="595417"/>
        </p:xfrm>
        <a:graphic>
          <a:graphicData uri="http://schemas.openxmlformats.org/drawingml/2006/table">
            <a:tbl>
              <a:tblPr firstRow="1" firstCol="1" bandRow="1"/>
              <a:tblGrid>
                <a:gridCol w="2232248">
                  <a:extLst>
                    <a:ext uri="{9D8B030D-6E8A-4147-A177-3AD203B41FA5}">
                      <a16:colId xmlns:a16="http://schemas.microsoft.com/office/drawing/2014/main" val="1303424125"/>
                    </a:ext>
                  </a:extLst>
                </a:gridCol>
              </a:tblGrid>
              <a:tr h="208937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287582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169631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835316"/>
                  </a:ext>
                </a:extLst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5887807" y="4944051"/>
            <a:ext cx="84830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well</a:t>
            </a:r>
            <a:endParaRPr lang="zh-CN" altLang="en-US" sz="3000" dirty="0"/>
          </a:p>
        </p:txBody>
      </p:sp>
      <p:sp>
        <p:nvSpPr>
          <p:cNvPr id="12" name="矩形 11"/>
          <p:cNvSpPr/>
          <p:nvPr/>
        </p:nvSpPr>
        <p:spPr>
          <a:xfrm>
            <a:off x="3421945" y="5807696"/>
            <a:ext cx="207890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playground</a:t>
            </a:r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170360"/>
            <a:ext cx="11485848" cy="2541978"/>
          </a:xfrm>
        </p:spPr>
        <p:txBody>
          <a:bodyPr/>
          <a:lstStyle/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pc="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they played hide-and-seek at home</a:t>
            </a:r>
            <a:r>
              <a:rPr lang="en-US" altLang="zh-CN" spc="4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pc="4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found John in the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        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觉得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 in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yy302.jpg" descr="id:21474910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9709" y="3038112"/>
            <a:ext cx="1886634" cy="1127080"/>
          </a:xfrm>
          <a:prstGeom prst="rect">
            <a:avLst/>
          </a:prstGeom>
        </p:spPr>
      </p:pic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502017"/>
              </p:ext>
            </p:extLst>
          </p:nvPr>
        </p:nvGraphicFramePr>
        <p:xfrm>
          <a:off x="1054646" y="3302940"/>
          <a:ext cx="1645359" cy="579720"/>
        </p:xfrm>
        <a:graphic>
          <a:graphicData uri="http://schemas.openxmlformats.org/drawingml/2006/table">
            <a:tbl>
              <a:tblPr firstRow="1" firstCol="1" bandRow="1"/>
              <a:tblGrid>
                <a:gridCol w="1645359">
                  <a:extLst>
                    <a:ext uri="{9D8B030D-6E8A-4147-A177-3AD203B41FA5}">
                      <a16:colId xmlns:a16="http://schemas.microsoft.com/office/drawing/2014/main" val="1303424125"/>
                    </a:ext>
                  </a:extLst>
                </a:gridCol>
              </a:tblGrid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287582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169631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835316"/>
                  </a:ext>
                </a:extLst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419582"/>
              </p:ext>
            </p:extLst>
          </p:nvPr>
        </p:nvGraphicFramePr>
        <p:xfrm>
          <a:off x="7042936" y="3311792"/>
          <a:ext cx="1368152" cy="579720"/>
        </p:xfrm>
        <a:graphic>
          <a:graphicData uri="http://schemas.openxmlformats.org/drawingml/2006/table">
            <a:tbl>
              <a:tblPr firstRow="1" firstCol="1" bandRow="1"/>
              <a:tblGrid>
                <a:gridCol w="1368152">
                  <a:extLst>
                    <a:ext uri="{9D8B030D-6E8A-4147-A177-3AD203B41FA5}">
                      <a16:colId xmlns:a16="http://schemas.microsoft.com/office/drawing/2014/main" val="1303424125"/>
                    </a:ext>
                  </a:extLst>
                </a:gridCol>
              </a:tblGrid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287582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3169631"/>
                  </a:ext>
                </a:extLst>
              </a:tr>
              <a:tr h="1932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835316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1141406" y="3265169"/>
            <a:ext cx="140294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kitchen</a:t>
            </a:r>
            <a:endParaRPr lang="zh-CN" altLang="en-US" sz="3000" dirty="0"/>
          </a:p>
        </p:txBody>
      </p:sp>
      <p:sp>
        <p:nvSpPr>
          <p:cNvPr id="10" name="矩形 9"/>
          <p:cNvSpPr/>
          <p:nvPr/>
        </p:nvSpPr>
        <p:spPr>
          <a:xfrm>
            <a:off x="7186951" y="3273456"/>
            <a:ext cx="91242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feels</a:t>
            </a:r>
            <a:endParaRPr lang="zh-CN" altLang="en-US" sz="3000" dirty="0"/>
          </a:p>
        </p:txBody>
      </p:sp>
      <p:sp>
        <p:nvSpPr>
          <p:cNvPr id="11" name="矩形 10"/>
          <p:cNvSpPr/>
          <p:nvPr/>
        </p:nvSpPr>
        <p:spPr>
          <a:xfrm>
            <a:off x="550590" y="1844824"/>
            <a:ext cx="11089232" cy="52322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Feels    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kitchen    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well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playground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met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在交流班级规则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请根据对话内容选择合适的选项。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time does your school start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starts at eight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4838700" algn="l"/>
                <a:tab pos="5645150" algn="l"/>
                <a:tab pos="8428038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4838700" algn="l"/>
                <a:tab pos="5645150" algn="l"/>
                <a:tab pos="84280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early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eat in the classroom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will be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838700" algn="l"/>
                <a:tab pos="84280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we can’t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don’t know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303a.jpg" descr="id:21474910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98862" y="2780928"/>
            <a:ext cx="1718945" cy="1718945"/>
          </a:xfrm>
          <a:prstGeom prst="rect">
            <a:avLst/>
          </a:prstGeom>
        </p:spPr>
      </p:pic>
      <p:pic>
        <p:nvPicPr>
          <p:cNvPr id="4" name="gyy303b.jpg" descr="id:21474910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9222" y="2841302"/>
            <a:ext cx="1718945" cy="1718945"/>
          </a:xfrm>
          <a:prstGeom prst="rect">
            <a:avLst/>
          </a:prstGeom>
        </p:spPr>
      </p:pic>
      <p:pic>
        <p:nvPicPr>
          <p:cNvPr id="5" name="gyy303c.jpg" descr="id:21474910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79582" y="2858608"/>
            <a:ext cx="1718945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82638" y="14847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4725144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have other classroom rules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“Don’t shout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one rule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5645150" algn="l"/>
                <a:tab pos="8877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773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5645150" algn="l"/>
                <a:tab pos="88773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“Don’t listen to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5645150" algn="l"/>
                <a:tab pos="88773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5645150" algn="l"/>
                <a:tab pos="887730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304a.jpg" descr="id:21474911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2204864"/>
            <a:ext cx="1718945" cy="1718945"/>
          </a:xfrm>
          <a:prstGeom prst="rect">
            <a:avLst/>
          </a:prstGeom>
        </p:spPr>
      </p:pic>
      <p:pic>
        <p:nvPicPr>
          <p:cNvPr id="4" name="gyy304b.jpg" descr="id:214749111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9313" y="2204863"/>
            <a:ext cx="1718945" cy="1718945"/>
          </a:xfrm>
          <a:prstGeom prst="rect">
            <a:avLst/>
          </a:prstGeom>
        </p:spPr>
      </p:pic>
      <p:pic>
        <p:nvPicPr>
          <p:cNvPr id="5" name="gyy304c.jpg" descr="id:21474911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911630" y="2276871"/>
            <a:ext cx="1718945" cy="1718945"/>
          </a:xfrm>
          <a:prstGeom prst="rect">
            <a:avLst/>
          </a:prstGeom>
        </p:spPr>
      </p:pic>
      <p:pic>
        <p:nvPicPr>
          <p:cNvPr id="6" name="gyy305a.jpg" descr="id:214749112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3070509" y="4653136"/>
            <a:ext cx="1718945" cy="1718945"/>
          </a:xfrm>
          <a:prstGeom prst="rect">
            <a:avLst/>
          </a:prstGeom>
        </p:spPr>
      </p:pic>
      <p:pic>
        <p:nvPicPr>
          <p:cNvPr id="7" name="gyy305b.jpg" descr="id:2147491134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6639636" y="4653135"/>
            <a:ext cx="1718945" cy="1718945"/>
          </a:xfrm>
          <a:prstGeom prst="rect">
            <a:avLst/>
          </a:prstGeom>
        </p:spPr>
      </p:pic>
      <p:pic>
        <p:nvPicPr>
          <p:cNvPr id="8" name="gyy305c.jpg" descr="id:2147491141;FounderCES"/>
          <p:cNvPicPr/>
          <p:nvPr/>
        </p:nvPicPr>
        <p:blipFill>
          <a:blip r:embed="rId7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11629" y="4667094"/>
            <a:ext cx="1718945" cy="171894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6235" y="404757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10393"/>
            <a:ext cx="11485848" cy="4534831"/>
          </a:xfrm>
        </p:spPr>
        <p:txBody>
          <a:bodyPr/>
          <a:lstStyle/>
          <a:p>
            <a:pPr marL="1974850" indent="-197485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the same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相同的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 in the UK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can’t play basketball in the classroom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wall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5114925" algn="l"/>
                <a:tab pos="8970963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5114925" algn="l"/>
                <a:tab pos="8428038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881188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Let’s obey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遵守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rules and be polite pupils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306a.jpg" descr="id:21474911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16588" y="3017209"/>
            <a:ext cx="1718945" cy="1718945"/>
          </a:xfrm>
          <a:prstGeom prst="rect">
            <a:avLst/>
          </a:prstGeom>
        </p:spPr>
      </p:pic>
      <p:pic>
        <p:nvPicPr>
          <p:cNvPr id="4" name="gyy306b.jpg" descr="id:214749115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23674" y="2969367"/>
            <a:ext cx="1718945" cy="1718945"/>
          </a:xfrm>
          <a:prstGeom prst="rect">
            <a:avLst/>
          </a:prstGeom>
        </p:spPr>
      </p:pic>
      <p:pic>
        <p:nvPicPr>
          <p:cNvPr id="5" name="gyy306c.jpg" descr="id:214749116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22740" y="3017209"/>
            <a:ext cx="1718945" cy="171894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48134" y="10354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1132"/>
            <a:ext cx="11485848" cy="355481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正在和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玩连词成句的游戏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我们也来参与吧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注意字母大小写和标点符号哦。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Daming, his father, took a photo of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8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nineteen crayons, There are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2566362"/>
              </p:ext>
            </p:extLst>
          </p:nvPr>
        </p:nvGraphicFramePr>
        <p:xfrm>
          <a:off x="360854" y="3112427"/>
          <a:ext cx="11422983" cy="650349"/>
        </p:xfrm>
        <a:graphic>
          <a:graphicData uri="http://schemas.openxmlformats.org/drawingml/2006/table">
            <a:tbl>
              <a:tblPr firstRow="1" firstCol="1" bandRow="1"/>
              <a:tblGrid>
                <a:gridCol w="11422983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167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167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167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642901"/>
              </p:ext>
            </p:extLst>
          </p:nvPr>
        </p:nvGraphicFramePr>
        <p:xfrm>
          <a:off x="360853" y="4624595"/>
          <a:ext cx="11422983" cy="650349"/>
        </p:xfrm>
        <a:graphic>
          <a:graphicData uri="http://schemas.openxmlformats.org/drawingml/2006/table">
            <a:tbl>
              <a:tblPr firstRow="1" firstCol="1" bandRow="1"/>
              <a:tblGrid>
                <a:gridCol w="11422983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167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167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1678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368426" y="2956312"/>
            <a:ext cx="5912196" cy="697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 dirty="0" err="1">
                <a:cs typeface="Times New Roman" panose="02020603050405020304" pitchFamily="18" charset="0"/>
              </a:rPr>
              <a:t>Daming</a:t>
            </a:r>
            <a:r>
              <a:rPr lang="en-US" altLang="zh-CN" sz="3000" dirty="0">
                <a:cs typeface="Times New Roman" panose="02020603050405020304" pitchFamily="18" charset="0"/>
              </a:rPr>
              <a:t> took a photo of his father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4566" y="4476947"/>
            <a:ext cx="5646674" cy="697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 dirty="0">
                <a:cs typeface="Times New Roman" panose="02020603050405020304" pitchFamily="18" charset="0"/>
              </a:rPr>
              <a:t>There are only nineteen crayons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you, come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back,yesterday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Did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cheese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you, buy, How much, did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Are, bored, you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851222"/>
              </p:ext>
            </p:extLst>
          </p:nvPr>
        </p:nvGraphicFramePr>
        <p:xfrm>
          <a:off x="391502" y="1911810"/>
          <a:ext cx="11320328" cy="605682"/>
        </p:xfrm>
        <a:graphic>
          <a:graphicData uri="http://schemas.openxmlformats.org/drawingml/2006/table">
            <a:tbl>
              <a:tblPr firstRow="1" firstCol="1" bandRow="1"/>
              <a:tblGrid>
                <a:gridCol w="11320328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886794"/>
              </p:ext>
            </p:extLst>
          </p:nvPr>
        </p:nvGraphicFramePr>
        <p:xfrm>
          <a:off x="391502" y="3167243"/>
          <a:ext cx="11320328" cy="605682"/>
        </p:xfrm>
        <a:graphic>
          <a:graphicData uri="http://schemas.openxmlformats.org/drawingml/2006/table">
            <a:tbl>
              <a:tblPr firstRow="1" firstCol="1" bandRow="1"/>
              <a:tblGrid>
                <a:gridCol w="11320328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116000"/>
              </p:ext>
            </p:extLst>
          </p:nvPr>
        </p:nvGraphicFramePr>
        <p:xfrm>
          <a:off x="391502" y="4498133"/>
          <a:ext cx="11320328" cy="605682"/>
        </p:xfrm>
        <a:graphic>
          <a:graphicData uri="http://schemas.openxmlformats.org/drawingml/2006/table">
            <a:tbl>
              <a:tblPr firstRow="1" firstCol="1" bandRow="1"/>
              <a:tblGrid>
                <a:gridCol w="11320328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0189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349167" y="1730995"/>
            <a:ext cx="5379999" cy="697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 dirty="0">
                <a:cs typeface="Times New Roman" panose="02020603050405020304" pitchFamily="18" charset="0"/>
              </a:rPr>
              <a:t>Did you come back yesterday</a:t>
            </a:r>
            <a:r>
              <a:rPr lang="zh-CN" altLang="zh-CN" sz="3000" dirty="0">
                <a:cs typeface="Times New Roman" panose="02020603050405020304" pitchFamily="18" charset="0"/>
              </a:rPr>
              <a:t>？</a:t>
            </a:r>
            <a:endParaRPr lang="zh-CN" altLang="zh-CN" sz="3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43033" y="3141828"/>
            <a:ext cx="553869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How much cheese did you buy</a:t>
            </a:r>
            <a:r>
              <a:rPr lang="zh-CN" altLang="zh-CN" sz="3000" dirty="0">
                <a:cs typeface="Times New Roman" panose="02020603050405020304" pitchFamily="18" charset="0"/>
              </a:rPr>
              <a:t>？</a:t>
            </a:r>
            <a:endParaRPr lang="zh-CN" altLang="en-US" sz="3000" dirty="0"/>
          </a:p>
        </p:txBody>
      </p:sp>
      <p:sp>
        <p:nvSpPr>
          <p:cNvPr id="8" name="矩形 7"/>
          <p:cNvSpPr/>
          <p:nvPr/>
        </p:nvSpPr>
        <p:spPr>
          <a:xfrm>
            <a:off x="391502" y="4326208"/>
            <a:ext cx="4117409" cy="697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3000" dirty="0">
                <a:cs typeface="Times New Roman" panose="02020603050405020304" pitchFamily="18" charset="0"/>
              </a:rPr>
              <a:t>Are you feeling bored</a:t>
            </a:r>
            <a:r>
              <a:rPr lang="zh-CN" altLang="zh-CN" sz="3000" dirty="0">
                <a:cs typeface="Times New Roman" panose="02020603050405020304" pitchFamily="18" charset="0"/>
              </a:rPr>
              <a:t>？</a:t>
            </a:r>
            <a:endParaRPr lang="zh-CN" altLang="zh-CN" sz="30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八、来到新学校的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想要选择自己喜欢的运动社团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让我们来读一读以下对话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并选择合适的句子补全对话吧。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John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36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going to play basketball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　　　</a:t>
            </a:r>
            <a:r>
              <a:rPr lang="en-US" altLang="zh-CN" u="sng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 am a good player 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school basketball team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38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play basketball quite well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51904" y="2040596"/>
            <a:ext cx="5247958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Do you want to be in our team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Can you play basketball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Can you jump high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are you going to do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Are you good at basketball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43078" y="2132856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 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998862" y="342900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844738" y="472514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890136"/>
            <a:ext cx="11485848" cy="397031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一、录音中有五个句子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每个句子听两遍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然后从每小题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三个选项中选出所听到的单词。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always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begin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3403122"/>
            <a:ext cx="385868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you feeling angry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4706560"/>
            <a:ext cx="782258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We play in the playground before nine o’clock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905780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2080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can jump very high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pass the ball well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can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you can be a good basketball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u="sng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66814" y="118132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546895" y="437555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569108" y="1707490"/>
            <a:ext cx="5256584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Do you want to be in our team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Can you play basketball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Can you jump high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What are you going to do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E</a:t>
            </a:r>
            <a:r>
              <a:rPr lang="en-US" altLang="zh-CN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>
                <a:solidFill>
                  <a:srgbClr val="000000"/>
                </a:solidFill>
                <a:cs typeface="Times New Roman" panose="02020603050405020304" pitchFamily="18" charset="0"/>
              </a:rPr>
              <a:t> Are you good at basketball</a:t>
            </a:r>
            <a:r>
              <a:rPr lang="en-US" altLang="zh-CN" sz="2600" b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2749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九、阅读理解。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回家后发现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正在争吵，让我们一起阅读以下对话，了解发生了什么，并判断正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my T-shirt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my T-shirt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argue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took my T-shirt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to wear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isn’t your T-shirt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bought it for me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54409"/>
            <a:ext cx="11485848" cy="4534831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she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bought a new T-shirt for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red T-shirts are on the 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washed them for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wash Lingling’s T-shirt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 I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Lingling’s T-shirt is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didn’t wear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so sorry, 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sorry too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go to fly kites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6950"/>
            <a:ext cx="11485848" cy="324217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and Amy are arguing about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and Amy’s T-shirts are on the 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Ms Smart washed Lingling’s T-shirt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Lingling’s T-shirt is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going to fly a kite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26552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38471" y="2043118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 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8982" y="270006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31374" y="3321631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6321" y="3982038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601805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放完风筝回家后</a:t>
            </a:r>
            <a:r>
              <a:rPr lang="en-US" altLang="zh-CN" sz="2600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Lingling,Sam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分享了中国和英国学校生活的不同，让我们一起去看看吧，阅读短文，判断正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schools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different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 school starts at nine o’clock in the morning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do morning exercises here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play in the playground before nine o’clock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sit around in the classroom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often play with friends after school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school starts at eight in the morning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read books before class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 morning exercises at about ten o’clock in the morning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sit in rows in the classroom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school, we go home and do our homework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6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00"/>
            <a:ext cx="11485848" cy="388850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 school starts at eight o’clock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47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pupils do morning exercises at about ten o’clock 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48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UK, pupils play in the playground in the afternoon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pupils sit in rows in the classroom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pupils often play with friends after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9167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6150" y="21138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39283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3402" y="404509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4697353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去到英国的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想要认识更多的好朋友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正在介绍她在英国的好朋友给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。阅读短文，选择正确的答案。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are photos of 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first photo, there is a girl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Mary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happy, because she won a chess game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jtt3.jpg" descr="id:21474912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66614" y="2841302"/>
            <a:ext cx="1718945" cy="1718945"/>
          </a:xfrm>
          <a:prstGeom prst="rect">
            <a:avLst/>
          </a:prstGeom>
        </p:spPr>
      </p:pic>
      <p:pic>
        <p:nvPicPr>
          <p:cNvPr id="4" name="gyjtt4.jpg" descr="id:21474912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862958" y="2871858"/>
            <a:ext cx="1198245" cy="1718945"/>
          </a:xfrm>
          <a:prstGeom prst="rect">
            <a:avLst/>
          </a:prstGeom>
        </p:spPr>
      </p:pic>
      <p:pic>
        <p:nvPicPr>
          <p:cNvPr id="5" name="gyjtt5.jpg" descr="id:214749122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599262" y="3077598"/>
            <a:ext cx="1717040" cy="1513205"/>
          </a:xfrm>
          <a:prstGeom prst="rect">
            <a:avLst/>
          </a:prstGeom>
        </p:spPr>
      </p:pic>
      <p:pic>
        <p:nvPicPr>
          <p:cNvPr id="6" name="gyjtt6.jpg" descr="id:214749123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551590" y="3141657"/>
            <a:ext cx="1717040" cy="141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33205"/>
            <a:ext cx="11485848" cy="3323987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the boy in the second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photo? He is Tom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feeling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lost his new ball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girl in the third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第三张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photo feeling bored? Yes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Kate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ill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can’t go out to play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last photo, Jack is helping his grandpa on the farm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feels tired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Mary feel?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383213" algn="l"/>
                <a:tab pos="8074025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Tom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ill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indent="1977390"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misses his parents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</a:p>
          <a:p>
            <a:pPr indent="1977390"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lost his new 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7" y="345596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56760" y="89409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Kate feel hungry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does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she doesn’t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3941763" algn="l"/>
                <a:tab pos="779780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know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2298" y="1894332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84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329478"/>
            <a:ext cx="11485848" cy="3323987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email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eighty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exercise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wait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wear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  <a:tab pos="729107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0854" y="1924126"/>
            <a:ext cx="57068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eighty girls in our school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257875"/>
            <a:ext cx="40725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didn’t wear the T-shirt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4372398"/>
            <a:ext cx="234230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be late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82638" y="14410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26979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72219" y="399653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Jack doing in the photo?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playing basketball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</a:p>
          <a:p>
            <a:pPr indent="19773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helping his grandma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3111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is helping his grandpa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photos are there?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8609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58982" y="34034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5896"/>
            <a:ext cx="11485848" cy="2447080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十、书面表达。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lnSpc>
                <a:spcPct val="12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自国家实施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双减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政策以来，同学们的课业负担明显减轻，课余时间也充裕了起来。读万卷书，行万里路。大家也有更多的时间去体验和探索美丽的世界。请你仿照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的旅游经历范例和提示，用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句话介绍一下自己的旅游经历。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627540"/>
              </p:ext>
            </p:extLst>
          </p:nvPr>
        </p:nvGraphicFramePr>
        <p:xfrm>
          <a:off x="433469" y="3212976"/>
          <a:ext cx="11305256" cy="3072384"/>
        </p:xfrm>
        <a:graphic>
          <a:graphicData uri="http://schemas.openxmlformats.org/drawingml/2006/table">
            <a:tbl>
              <a:tblPr firstRow="1" firstCol="1" bandRow="1"/>
              <a:tblGrid>
                <a:gridCol w="3769172">
                  <a:extLst>
                    <a:ext uri="{9D8B030D-6E8A-4147-A177-3AD203B41FA5}">
                      <a16:colId xmlns:a16="http://schemas.microsoft.com/office/drawing/2014/main" val="3581321976"/>
                    </a:ext>
                  </a:extLst>
                </a:gridCol>
                <a:gridCol w="7536084">
                  <a:extLst>
                    <a:ext uri="{9D8B030D-6E8A-4147-A177-3AD203B41FA5}">
                      <a16:colId xmlns:a16="http://schemas.microsoft.com/office/drawing/2014/main" val="1848311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Name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Lingling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62776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summer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831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0416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Lingling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’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972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visited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Great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Wall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94382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Feelings</a:t>
                      </a:r>
                      <a:endParaRPr lang="zh-CN" sz="1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2183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215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57966"/>
              </p:ext>
            </p:extLst>
          </p:nvPr>
        </p:nvGraphicFramePr>
        <p:xfrm>
          <a:off x="406574" y="908720"/>
          <a:ext cx="11377264" cy="3672408"/>
        </p:xfrm>
        <a:graphic>
          <a:graphicData uri="http://schemas.openxmlformats.org/drawingml/2006/table">
            <a:tbl>
              <a:tblPr firstRow="1" firstCol="1" bandRow="1"/>
              <a:tblGrid>
                <a:gridCol w="11377264">
                  <a:extLst>
                    <a:ext uri="{9D8B030D-6E8A-4147-A177-3AD203B41FA5}">
                      <a16:colId xmlns:a16="http://schemas.microsoft.com/office/drawing/2014/main" val="3140411082"/>
                    </a:ext>
                  </a:extLst>
                </a:gridCol>
              </a:tblGrid>
              <a:tr h="367240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Tips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When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last summer holiday/last winter holiday/last month/last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week/yesterday ...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Where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Beijing/Shanghai/Lond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 ...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Who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family/parents/friends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...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visited the Beihai park/rowed a boat/went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shopping ...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Feelings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happy/sad/tired/bored/angry ...</a:t>
                      </a:r>
                      <a:endParaRPr lang="zh-CN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4407" marR="644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1257858"/>
                  </a:ext>
                </a:extLst>
              </a:tr>
            </a:tbl>
          </a:graphicData>
        </a:graphic>
      </p:graphicFrame>
      <p:pic>
        <p:nvPicPr>
          <p:cNvPr id="4" name="gyy307.jpg" descr="id:214749124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50791" y="4725144"/>
            <a:ext cx="7056784" cy="176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462954"/>
              </p:ext>
            </p:extLst>
          </p:nvPr>
        </p:nvGraphicFramePr>
        <p:xfrm>
          <a:off x="360854" y="2407534"/>
          <a:ext cx="11422984" cy="617220"/>
        </p:xfrm>
        <a:graphic>
          <a:graphicData uri="http://schemas.openxmlformats.org/drawingml/2006/table">
            <a:tbl>
              <a:tblPr firstRow="1" firstCol="1" bandRow="1"/>
              <a:tblGrid>
                <a:gridCol w="11422984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0314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03146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637264"/>
              </p:ext>
            </p:extLst>
          </p:nvPr>
        </p:nvGraphicFramePr>
        <p:xfrm>
          <a:off x="360854" y="3378357"/>
          <a:ext cx="11422984" cy="685800"/>
        </p:xfrm>
        <a:graphic>
          <a:graphicData uri="http://schemas.openxmlformats.org/drawingml/2006/table">
            <a:tbl>
              <a:tblPr firstRow="1" firstCol="1" bandRow="1"/>
              <a:tblGrid>
                <a:gridCol w="11422984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2176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2176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21761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723981"/>
              </p:ext>
            </p:extLst>
          </p:nvPr>
        </p:nvGraphicFramePr>
        <p:xfrm>
          <a:off x="360854" y="4437066"/>
          <a:ext cx="11422984" cy="617220"/>
        </p:xfrm>
        <a:graphic>
          <a:graphicData uri="http://schemas.openxmlformats.org/drawingml/2006/table">
            <a:tbl>
              <a:tblPr firstRow="1" firstCol="1" bandRow="1"/>
              <a:tblGrid>
                <a:gridCol w="11422984">
                  <a:extLst>
                    <a:ext uri="{9D8B030D-6E8A-4147-A177-3AD203B41FA5}">
                      <a16:colId xmlns:a16="http://schemas.microsoft.com/office/drawing/2014/main" val="2021710778"/>
                    </a:ext>
                  </a:extLst>
                </a:gridCol>
              </a:tblGrid>
              <a:tr h="1998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34932"/>
                  </a:ext>
                </a:extLst>
              </a:tr>
              <a:tr h="1998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1749410"/>
                  </a:ext>
                </a:extLst>
              </a:tr>
              <a:tr h="199891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0905277"/>
                  </a:ext>
                </a:extLst>
              </a:tr>
            </a:tbl>
          </a:graphicData>
        </a:graphic>
      </p:graphicFrame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252380"/>
            <a:ext cx="11350976" cy="697179"/>
          </a:xfrm>
        </p:spPr>
        <p:txBody>
          <a:bodyPr/>
          <a:lstStyle/>
          <a:p>
            <a:pPr indent="713740" algn="dist" hangingPunct="0">
              <a:spcAft>
                <a:spcPts val="0"/>
              </a:spcAft>
            </a:pP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Shanghai last winter holiday</a:t>
            </a:r>
            <a:r>
              <a:rPr lang="en-US" altLang="zh-CN" sz="3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there 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1710" y="3252025"/>
            <a:ext cx="11432128" cy="6971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3000" dirty="0">
                <a:cs typeface="Times New Roman" panose="02020603050405020304" pitchFamily="18" charset="0"/>
              </a:rPr>
              <a:t>my friends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dirty="0">
                <a:cs typeface="Times New Roman" panose="02020603050405020304" pitchFamily="18" charset="0"/>
              </a:rPr>
              <a:t> We went shopping and visited the Disneyland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dirty="0">
                <a:cs typeface="Times New Roman" panose="02020603050405020304" pitchFamily="18" charset="0"/>
              </a:rPr>
              <a:t> </a:t>
            </a:r>
            <a:endParaRPr lang="zh-CN" altLang="zh-CN" sz="3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7632" y="4260923"/>
            <a:ext cx="3739229" cy="6971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tabLst>
                <a:tab pos="5645150" algn="l"/>
                <a:tab pos="9862820" algn="l"/>
              </a:tabLst>
            </a:pPr>
            <a:r>
              <a:rPr lang="en-US" altLang="zh-CN" sz="3000" dirty="0">
                <a:cs typeface="Times New Roman" panose="02020603050405020304" pitchFamily="18" charset="0"/>
              </a:rPr>
              <a:t>We were very happy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757924"/>
              </p:ext>
            </p:extLst>
          </p:nvPr>
        </p:nvGraphicFramePr>
        <p:xfrm>
          <a:off x="366806" y="1513432"/>
          <a:ext cx="11436884" cy="628215"/>
        </p:xfrm>
        <a:graphic>
          <a:graphicData uri="http://schemas.openxmlformats.org/drawingml/2006/table">
            <a:tbl>
              <a:tblPr firstRow="1" firstCol="1" bandRow="1"/>
              <a:tblGrid>
                <a:gridCol w="1143688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17842" y="1347063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47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2" grpId="0"/>
      <p:bldP spid="3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52860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二、录音中有五个句子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每个句子听两遍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选出正确的图片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把序号填在括号内。</a:t>
            </a:r>
            <a:endParaRPr lang="zh-CN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7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27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300000"/>
              </a:lnSpc>
              <a:spcAft>
                <a:spcPts val="0"/>
              </a:spcAft>
              <a:tabLst>
                <a:tab pos="4305300" algn="l"/>
                <a:tab pos="986155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B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	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</a:t>
            </a:r>
            <a:r>
              <a:rPr lang="en-US" altLang="zh-CN" sz="27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7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</a:p>
          <a:p>
            <a:pPr hangingPunct="0">
              <a:lnSpc>
                <a:spcPct val="20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7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8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7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9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7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7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7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94.jpg" descr="id:21474909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9194" y="4148259"/>
            <a:ext cx="958105" cy="1196305"/>
          </a:xfrm>
          <a:prstGeom prst="rect">
            <a:avLst/>
          </a:prstGeom>
        </p:spPr>
      </p:pic>
      <p:pic>
        <p:nvPicPr>
          <p:cNvPr id="4" name="gyy295.jpg" descr="id:21474909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82557" y="4070716"/>
            <a:ext cx="1346523" cy="1255427"/>
          </a:xfrm>
          <a:prstGeom prst="rect">
            <a:avLst/>
          </a:prstGeom>
        </p:spPr>
      </p:pic>
      <p:pic>
        <p:nvPicPr>
          <p:cNvPr id="5" name="gyy296.jpg" descr="id:214749096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84670" y="4158995"/>
            <a:ext cx="945584" cy="1240162"/>
          </a:xfrm>
          <a:prstGeom prst="rect">
            <a:avLst/>
          </a:prstGeom>
        </p:spPr>
      </p:pic>
      <p:pic>
        <p:nvPicPr>
          <p:cNvPr id="6" name="gyy297.jpg" descr="id:2147490975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530475" y="4033942"/>
            <a:ext cx="1259463" cy="1259463"/>
          </a:xfrm>
          <a:prstGeom prst="rect">
            <a:avLst/>
          </a:prstGeom>
        </p:spPr>
      </p:pic>
      <p:pic>
        <p:nvPicPr>
          <p:cNvPr id="7" name="gyy298.jpg" descr="id:2147490982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52180" y="4113065"/>
            <a:ext cx="1424720" cy="107447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60854" y="2089118"/>
            <a:ext cx="11485848" cy="1962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65875" algn="l"/>
              </a:tabLst>
            </a:pP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Daming </a:t>
            </a:r>
            <a:r>
              <a:rPr lang="en-US" altLang="zh-CN" sz="2700" spc="-50" dirty="0">
                <a:solidFill>
                  <a:srgbClr val="ED028C"/>
                </a:solidFill>
                <a:cs typeface="Times New Roman" panose="02020603050405020304" pitchFamily="18" charset="0"/>
              </a:rPr>
              <a:t>took a photo of the Great </a:t>
            </a:r>
            <a:r>
              <a:rPr lang="en-US" altLang="zh-CN" sz="2700" spc="-5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Wal</a:t>
            </a:r>
            <a:r>
              <a:rPr lang="en-US" altLang="zh-CN" sz="27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l</a:t>
            </a:r>
            <a:r>
              <a:rPr lang="en-US" altLang="zh-CN" sz="27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7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7</a:t>
            </a:r>
            <a:r>
              <a:rPr lang="en-US" altLang="zh-CN" sz="270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Look</a:t>
            </a:r>
            <a:r>
              <a:rPr lang="zh-CN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He is happy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365875" algn="l"/>
              </a:tabLst>
            </a:pP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8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How much milk did you buy</a:t>
            </a:r>
            <a:r>
              <a:rPr lang="zh-CN" altLang="zh-CN" sz="27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r>
              <a:rPr lang="en-US" altLang="zh-CN" sz="270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	</a:t>
            </a:r>
            <a:r>
              <a:rPr lang="en-US" altLang="zh-CN" sz="2700" spc="-5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9</a:t>
            </a:r>
            <a:r>
              <a:rPr lang="en-US" altLang="zh-CN" sz="2700" spc="-50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50" dirty="0" smtClean="0">
                <a:solidFill>
                  <a:srgbClr val="ED028C"/>
                </a:solidFill>
                <a:cs typeface="Times New Roman" panose="02020603050405020304" pitchFamily="18" charset="0"/>
              </a:rPr>
              <a:t>This </a:t>
            </a:r>
            <a:r>
              <a:rPr lang="en-US" altLang="zh-CN" sz="2700" spc="-50" dirty="0">
                <a:solidFill>
                  <a:srgbClr val="ED028C"/>
                </a:solidFill>
                <a:cs typeface="Times New Roman" panose="02020603050405020304" pitchFamily="18" charset="0"/>
              </a:rPr>
              <a:t>boy is deaf</a:t>
            </a:r>
            <a:r>
              <a:rPr lang="en-US" altLang="zh-CN" sz="2700" spc="-5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spc="-50" dirty="0">
                <a:solidFill>
                  <a:srgbClr val="ED028C"/>
                </a:solidFill>
                <a:cs typeface="Times New Roman" panose="02020603050405020304" pitchFamily="18" charset="0"/>
              </a:rPr>
              <a:t> He can’t hear</a:t>
            </a:r>
            <a:r>
              <a:rPr lang="en-US" altLang="zh-CN" sz="2700" spc="-5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spc="-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6280150" algn="l"/>
              </a:tabLst>
            </a:pP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10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This old man can’t sit down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dirty="0">
                <a:solidFill>
                  <a:srgbClr val="ED028C"/>
                </a:solidFill>
                <a:cs typeface="Times New Roman" panose="02020603050405020304" pitchFamily="18" charset="0"/>
              </a:rPr>
              <a:t> A kind girl helps him</a:t>
            </a:r>
            <a:r>
              <a:rPr lang="en-US" altLang="zh-CN" sz="27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270670" y="5501774"/>
            <a:ext cx="434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D</a:t>
            </a:r>
            <a:endParaRPr lang="zh-CN" altLang="en-US" sz="2700" dirty="0"/>
          </a:p>
        </p:txBody>
      </p:sp>
      <p:sp>
        <p:nvSpPr>
          <p:cNvPr id="10" name="矩形 9"/>
          <p:cNvSpPr/>
          <p:nvPr/>
        </p:nvSpPr>
        <p:spPr>
          <a:xfrm>
            <a:off x="3410972" y="5493148"/>
            <a:ext cx="434734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 dirty="0"/>
              <a:t>A</a:t>
            </a:r>
            <a:endParaRPr lang="zh-CN" altLang="en-US" sz="2700" dirty="0"/>
          </a:p>
        </p:txBody>
      </p:sp>
      <p:sp>
        <p:nvSpPr>
          <p:cNvPr id="11" name="矩形 10"/>
          <p:cNvSpPr/>
          <p:nvPr/>
        </p:nvSpPr>
        <p:spPr>
          <a:xfrm>
            <a:off x="5620028" y="5506959"/>
            <a:ext cx="52129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/>
              <a:t>C </a:t>
            </a:r>
            <a:endParaRPr lang="zh-CN" altLang="en-US" sz="2700"/>
          </a:p>
        </p:txBody>
      </p:sp>
      <p:sp>
        <p:nvSpPr>
          <p:cNvPr id="12" name="矩形 11"/>
          <p:cNvSpPr/>
          <p:nvPr/>
        </p:nvSpPr>
        <p:spPr>
          <a:xfrm>
            <a:off x="7904032" y="5523903"/>
            <a:ext cx="41549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/>
              <a:t>E</a:t>
            </a:r>
            <a:endParaRPr lang="zh-CN" altLang="en-US" sz="2700"/>
          </a:p>
        </p:txBody>
      </p:sp>
      <p:sp>
        <p:nvSpPr>
          <p:cNvPr id="13" name="矩形 12"/>
          <p:cNvSpPr/>
          <p:nvPr/>
        </p:nvSpPr>
        <p:spPr>
          <a:xfrm>
            <a:off x="10453190" y="5381677"/>
            <a:ext cx="415498" cy="640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700">
                <a:cs typeface="Times New Roman" panose="02020603050405020304" pitchFamily="18" charset="0"/>
              </a:rPr>
              <a:t>B</a:t>
            </a:r>
            <a:endParaRPr lang="zh-CN" altLang="zh-CN" sz="27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03600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三、录音中有五个问句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每个问句听两遍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然后从每小题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三个选项中选出所听问句的正确答案。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Sam is in the living 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 gets up at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Amy in the bedroom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360854" y="4490536"/>
            <a:ext cx="33538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you find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2703983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68910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she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doesn’t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play in the playground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get up at seven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school starts at eight o’clock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074715"/>
            <a:ext cx="3339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Does he feel bored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60854" y="5498648"/>
            <a:ext cx="4330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time do you get up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166328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7634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8834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to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went there by plane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took many photos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didn’t buy any eggs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bought three bottles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942122"/>
            <a:ext cx="46151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did your mother go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498648"/>
            <a:ext cx="494879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much juice did you buy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12306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72599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将序号填在括号内。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录音中有三个短对话，每个短对话听两遍，然后从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题每小题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三个选项中选出正确答案。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she buy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5287963" algn="l"/>
                <a:tab pos="8877300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4572000" algn="l"/>
                <a:tab pos="7626350" algn="l"/>
                <a:tab pos="98615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99a.jpg" descr="id:21474909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14886" y="3356992"/>
            <a:ext cx="802640" cy="1711325"/>
          </a:xfrm>
          <a:prstGeom prst="rect">
            <a:avLst/>
          </a:prstGeom>
        </p:spPr>
      </p:pic>
      <p:pic>
        <p:nvPicPr>
          <p:cNvPr id="4" name="gyy299b.jpg" descr="id:21474909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84524" y="3587814"/>
            <a:ext cx="1718945" cy="1718945"/>
          </a:xfrm>
          <a:prstGeom prst="rect">
            <a:avLst/>
          </a:prstGeom>
        </p:spPr>
      </p:pic>
      <p:pic>
        <p:nvPicPr>
          <p:cNvPr id="5" name="gyy299c.jpg" descr="id:21474910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768153" y="3826256"/>
            <a:ext cx="1713865" cy="12420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4941168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did you buy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bought some rice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82638" y="279259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47814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does she feel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4572000" algn="l"/>
                <a:tab pos="7358063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>
              <a:spcAft>
                <a:spcPts val="0"/>
              </a:spcAft>
              <a:tabLst>
                <a:tab pos="4752975" algn="l"/>
                <a:tab pos="7893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893050" algn="l"/>
              </a:tabLst>
            </a:pPr>
            <a:endParaRPr lang="en-US" altLang="zh-CN" sz="3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893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893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Li Hua catch the ball well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4850" hangingPunct="0">
              <a:spcAft>
                <a:spcPts val="0"/>
              </a:spcAft>
              <a:tabLst>
                <a:tab pos="4752975" algn="l"/>
                <a:tab pos="7893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can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can’t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don’t know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300a.jpg" descr="id:21474910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1484784"/>
            <a:ext cx="1710690" cy="1272540"/>
          </a:xfrm>
          <a:prstGeom prst="rect">
            <a:avLst/>
          </a:prstGeom>
        </p:spPr>
      </p:pic>
      <p:pic>
        <p:nvPicPr>
          <p:cNvPr id="4" name="gyy300b.jpg" descr="id:214749101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03778" y="1484784"/>
            <a:ext cx="1710690" cy="1272540"/>
          </a:xfrm>
          <a:prstGeom prst="rect">
            <a:avLst/>
          </a:prstGeom>
        </p:spPr>
      </p:pic>
      <p:pic>
        <p:nvPicPr>
          <p:cNvPr id="5" name="gyy300c.jpg" descr="id:214749102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884976" y="1487279"/>
            <a:ext cx="1710690" cy="12725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58363" y="2544652"/>
            <a:ext cx="6092825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you feeling angry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No, I feel sad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8363" y="5029601"/>
            <a:ext cx="91932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Li Hua, can you catch the ball well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No, I can’t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But my father can catch the ball well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82638" y="8367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82638" y="392443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2776</Words>
  <Application>Microsoft Office PowerPoint</Application>
  <PresentationFormat>自定义</PresentationFormat>
  <Paragraphs>322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462</cp:revision>
  <dcterms:created xsi:type="dcterms:W3CDTF">2020-11-06T05:24:00Z</dcterms:created>
  <dcterms:modified xsi:type="dcterms:W3CDTF">2025-06-15T09:36:38Z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